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8" r:id="rId2"/>
    <p:sldId id="259" r:id="rId3"/>
    <p:sldId id="321" r:id="rId4"/>
    <p:sldId id="334" r:id="rId5"/>
    <p:sldId id="296" r:id="rId6"/>
    <p:sldId id="335" r:id="rId7"/>
    <p:sldId id="331" r:id="rId8"/>
    <p:sldId id="332" r:id="rId9"/>
    <p:sldId id="333" r:id="rId10"/>
    <p:sldId id="297" r:id="rId11"/>
  </p:sldIdLst>
  <p:sldSz cx="9144000" cy="6858000" type="screen4x3"/>
  <p:notesSz cx="6858000" cy="9144000"/>
  <p:embeddedFontLst>
    <p:embeddedFont>
      <p:font typeface="Arial Unicode MS" panose="020B0604020202020204" charset="-128"/>
      <p:regular r:id="rId14"/>
    </p:embeddedFont>
    <p:embeddedFont>
      <p:font typeface="맑은 고딕" panose="020B0503020000020004" pitchFamily="34" charset="-127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Noto Sans" panose="020B0502040204020203" pitchFamily="34" charset="0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8707"/>
    <a:srgbClr val="FFA200"/>
    <a:srgbClr val="3E3E3E"/>
    <a:srgbClr val="A69CD0"/>
    <a:srgbClr val="624FAB"/>
    <a:srgbClr val="B2A4C5"/>
    <a:srgbClr val="F7C716"/>
    <a:srgbClr val="2A2A24"/>
    <a:srgbClr val="F8C815"/>
    <a:srgbClr val="C9C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4813" autoAdjust="0"/>
  </p:normalViewPr>
  <p:slideViewPr>
    <p:cSldViewPr>
      <p:cViewPr varScale="1">
        <p:scale>
          <a:sx n="81" d="100"/>
          <a:sy n="81" d="100"/>
        </p:scale>
        <p:origin x="1757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2462" y="6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325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7674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199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87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07504" y="1553872"/>
            <a:ext cx="8928992" cy="506976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rgbClr val="FFA200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 hasCustomPrompt="1"/>
          </p:nvPr>
        </p:nvSpPr>
        <p:spPr>
          <a:xfrm>
            <a:off x="107504" y="564043"/>
            <a:ext cx="8928992" cy="1064758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40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 err="1"/>
              <a:t>입력하시오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86954"/>
            <a:ext cx="8229600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500" b="1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 hasCustomPrompt="1"/>
          </p:nvPr>
        </p:nvSpPr>
        <p:spPr>
          <a:xfrm>
            <a:off x="457200" y="1268760"/>
            <a:ext cx="8229600" cy="5112568"/>
          </a:xfrm>
        </p:spPr>
        <p:txBody>
          <a:bodyPr>
            <a:normAutofit/>
          </a:bodyPr>
          <a:lstStyle>
            <a:lvl1pPr algn="l">
              <a:buNone/>
              <a:defRPr sz="2000" b="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2pPr>
            <a:lvl3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3pPr>
            <a:lvl4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4pPr>
            <a:lvl5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457200" y="86954"/>
            <a:ext cx="8229600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3500" b="1" kern="1200" baseline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457200" y="1268760"/>
            <a:ext cx="8229600" cy="511256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anose="020B0503020000020004" pitchFamily="50" charset="-127"/>
              </a:defRPr>
            </a:lvl1pPr>
            <a:lvl2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2pPr>
            <a:lvl3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3pPr>
            <a:lvl4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4pPr>
            <a:lvl5pPr algn="l">
              <a:buNone/>
              <a:defRPr sz="2500" baseline="0">
                <a:solidFill>
                  <a:schemeClr val="tx1"/>
                </a:solidFill>
                <a:latin typeface="Noto Sans" panose="020B0502040504020204" pitchFamily="34" charset="0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755576" y="908720"/>
            <a:ext cx="4289648" cy="2376264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b="0" kern="1200" baseline="0" dirty="0">
                <a:solidFill>
                  <a:schemeClr val="bg1"/>
                </a:solidFill>
                <a:effectLst/>
                <a:latin typeface="+mj-lt"/>
                <a:ea typeface="맑은 고딕" panose="020B0503020000020004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2022-06-15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15008" y="533400"/>
            <a:ext cx="8928992" cy="1064758"/>
          </a:xfrm>
        </p:spPr>
        <p:txBody>
          <a:bodyPr/>
          <a:lstStyle/>
          <a:p>
            <a:r>
              <a:rPr lang="en-US" altLang="ko-KR" b="1" dirty="0">
                <a:solidFill>
                  <a:srgbClr val="FFA200"/>
                </a:solidFill>
              </a:rPr>
              <a:t>DETAXING</a:t>
            </a:r>
            <a:endParaRPr lang="ko-KR" altLang="en-US" b="1" dirty="0">
              <a:solidFill>
                <a:srgbClr val="FFA200"/>
              </a:solidFill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98922" y="3264815"/>
            <a:ext cx="193219" cy="194413"/>
            <a:chOff x="3776663" y="2306638"/>
            <a:chExt cx="257175" cy="258763"/>
          </a:xfrm>
          <a:solidFill>
            <a:srgbClr val="624FAB"/>
          </a:solidFill>
        </p:grpSpPr>
        <p:sp>
          <p:nvSpPr>
            <p:cNvPr id="12" name="Freeform 148"/>
            <p:cNvSpPr>
              <a:spLocks noEditPoints="1"/>
            </p:cNvSpPr>
            <p:nvPr/>
          </p:nvSpPr>
          <p:spPr bwMode="auto">
            <a:xfrm>
              <a:off x="3776663" y="2306638"/>
              <a:ext cx="257175" cy="258763"/>
            </a:xfrm>
            <a:custGeom>
              <a:avLst/>
              <a:gdLst>
                <a:gd name="T0" fmla="*/ 250 w 501"/>
                <a:gd name="T1" fmla="*/ 482 h 501"/>
                <a:gd name="T2" fmla="*/ 19 w 501"/>
                <a:gd name="T3" fmla="*/ 250 h 501"/>
                <a:gd name="T4" fmla="*/ 250 w 501"/>
                <a:gd name="T5" fmla="*/ 19 h 501"/>
                <a:gd name="T6" fmla="*/ 482 w 501"/>
                <a:gd name="T7" fmla="*/ 250 h 501"/>
                <a:gd name="T8" fmla="*/ 250 w 501"/>
                <a:gd name="T9" fmla="*/ 482 h 501"/>
                <a:gd name="T10" fmla="*/ 250 w 501"/>
                <a:gd name="T11" fmla="*/ 0 h 501"/>
                <a:gd name="T12" fmla="*/ 0 w 501"/>
                <a:gd name="T13" fmla="*/ 250 h 501"/>
                <a:gd name="T14" fmla="*/ 250 w 501"/>
                <a:gd name="T15" fmla="*/ 501 h 501"/>
                <a:gd name="T16" fmla="*/ 501 w 501"/>
                <a:gd name="T17" fmla="*/ 250 h 501"/>
                <a:gd name="T18" fmla="*/ 250 w 501"/>
                <a:gd name="T19" fmla="*/ 0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1" h="501">
                  <a:moveTo>
                    <a:pt x="250" y="482"/>
                  </a:moveTo>
                  <a:cubicBezTo>
                    <a:pt x="123" y="482"/>
                    <a:pt x="19" y="378"/>
                    <a:pt x="19" y="250"/>
                  </a:cubicBezTo>
                  <a:cubicBezTo>
                    <a:pt x="19" y="123"/>
                    <a:pt x="123" y="19"/>
                    <a:pt x="250" y="19"/>
                  </a:cubicBezTo>
                  <a:cubicBezTo>
                    <a:pt x="378" y="19"/>
                    <a:pt x="482" y="123"/>
                    <a:pt x="482" y="250"/>
                  </a:cubicBezTo>
                  <a:cubicBezTo>
                    <a:pt x="482" y="378"/>
                    <a:pt x="378" y="482"/>
                    <a:pt x="250" y="482"/>
                  </a:cubicBezTo>
                  <a:close/>
                  <a:moveTo>
                    <a:pt x="250" y="0"/>
                  </a:moveTo>
                  <a:cubicBezTo>
                    <a:pt x="112" y="0"/>
                    <a:pt x="0" y="112"/>
                    <a:pt x="0" y="250"/>
                  </a:cubicBezTo>
                  <a:cubicBezTo>
                    <a:pt x="0" y="389"/>
                    <a:pt x="112" y="501"/>
                    <a:pt x="250" y="501"/>
                  </a:cubicBezTo>
                  <a:cubicBezTo>
                    <a:pt x="388" y="501"/>
                    <a:pt x="501" y="389"/>
                    <a:pt x="501" y="250"/>
                  </a:cubicBezTo>
                  <a:cubicBezTo>
                    <a:pt x="501" y="112"/>
                    <a:pt x="388" y="0"/>
                    <a:pt x="25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149"/>
            <p:cNvSpPr>
              <a:spLocks/>
            </p:cNvSpPr>
            <p:nvPr/>
          </p:nvSpPr>
          <p:spPr bwMode="auto">
            <a:xfrm>
              <a:off x="3835401" y="2381251"/>
              <a:ext cx="139700" cy="100013"/>
            </a:xfrm>
            <a:custGeom>
              <a:avLst/>
              <a:gdLst>
                <a:gd name="T0" fmla="*/ 254 w 272"/>
                <a:gd name="T1" fmla="*/ 5 h 194"/>
                <a:gd name="T2" fmla="*/ 106 w 272"/>
                <a:gd name="T3" fmla="*/ 171 h 194"/>
                <a:gd name="T4" fmla="*/ 17 w 272"/>
                <a:gd name="T5" fmla="*/ 100 h 194"/>
                <a:gd name="T6" fmla="*/ 4 w 272"/>
                <a:gd name="T7" fmla="*/ 101 h 194"/>
                <a:gd name="T8" fmla="*/ 5 w 272"/>
                <a:gd name="T9" fmla="*/ 115 h 194"/>
                <a:gd name="T10" fmla="*/ 101 w 272"/>
                <a:gd name="T11" fmla="*/ 192 h 194"/>
                <a:gd name="T12" fmla="*/ 107 w 272"/>
                <a:gd name="T13" fmla="*/ 194 h 194"/>
                <a:gd name="T14" fmla="*/ 115 w 272"/>
                <a:gd name="T15" fmla="*/ 191 h 194"/>
                <a:gd name="T16" fmla="*/ 269 w 272"/>
                <a:gd name="T17" fmla="*/ 17 h 194"/>
                <a:gd name="T18" fmla="*/ 268 w 272"/>
                <a:gd name="T19" fmla="*/ 4 h 194"/>
                <a:gd name="T20" fmla="*/ 254 w 272"/>
                <a:gd name="T21" fmla="*/ 5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2" h="194">
                  <a:moveTo>
                    <a:pt x="254" y="5"/>
                  </a:moveTo>
                  <a:lnTo>
                    <a:pt x="106" y="171"/>
                  </a:lnTo>
                  <a:lnTo>
                    <a:pt x="17" y="100"/>
                  </a:lnTo>
                  <a:cubicBezTo>
                    <a:pt x="13" y="97"/>
                    <a:pt x="7" y="97"/>
                    <a:pt x="4" y="101"/>
                  </a:cubicBezTo>
                  <a:cubicBezTo>
                    <a:pt x="0" y="106"/>
                    <a:pt x="1" y="112"/>
                    <a:pt x="5" y="115"/>
                  </a:cubicBezTo>
                  <a:lnTo>
                    <a:pt x="101" y="192"/>
                  </a:lnTo>
                  <a:cubicBezTo>
                    <a:pt x="103" y="193"/>
                    <a:pt x="105" y="194"/>
                    <a:pt x="107" y="194"/>
                  </a:cubicBezTo>
                  <a:cubicBezTo>
                    <a:pt x="110" y="194"/>
                    <a:pt x="113" y="193"/>
                    <a:pt x="115" y="191"/>
                  </a:cubicBezTo>
                  <a:lnTo>
                    <a:pt x="269" y="17"/>
                  </a:lnTo>
                  <a:cubicBezTo>
                    <a:pt x="272" y="13"/>
                    <a:pt x="272" y="7"/>
                    <a:pt x="268" y="4"/>
                  </a:cubicBezTo>
                  <a:cubicBezTo>
                    <a:pt x="264" y="0"/>
                    <a:pt x="258" y="1"/>
                    <a:pt x="25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000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Decentralized taxi experiencing using blockchain</a:t>
            </a: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endParaRPr lang="en-US" altLang="ko-KR" sz="20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altLang="ko-KR" sz="1600" dirty="0" err="1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Guide:MS</a:t>
            </a:r>
            <a:r>
              <a:rPr lang="ko-KR" altLang="en-US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IN" altLang="ko-KR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ROSE</a:t>
            </a:r>
            <a:r>
              <a:rPr lang="ko-KR" altLang="en-US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IN" altLang="ko-KR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MARY</a:t>
            </a:r>
            <a:r>
              <a:rPr lang="ko-KR" altLang="en-US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 </a:t>
            </a:r>
            <a:r>
              <a:rPr lang="en-IN" altLang="ko-KR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MATHEW</a:t>
            </a:r>
          </a:p>
          <a:p>
            <a:r>
              <a:rPr lang="en-IN" altLang="ko-KR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RESHANA M </a:t>
            </a:r>
            <a:r>
              <a:rPr lang="en-IN" altLang="ko-KR" sz="1600" dirty="0" err="1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</a:t>
            </a:r>
            <a:endParaRPr lang="en-IN" altLang="ko-KR" sz="16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  <a:p>
            <a:r>
              <a:rPr lang="en-IN" altLang="ko-KR" sz="1600" dirty="0">
                <a:solidFill>
                  <a:schemeClr val="bg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4 TH SEM MCA B BATCH</a:t>
            </a:r>
            <a:endParaRPr lang="en-US" altLang="ko-KR" sz="1600" dirty="0">
              <a:solidFill>
                <a:schemeClr val="bg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6379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980728"/>
            <a:ext cx="4289648" cy="2376264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THANK </a:t>
            </a:r>
            <a:r>
              <a:rPr lang="en-US" altLang="ko-KR" dirty="0">
                <a:solidFill>
                  <a:srgbClr val="FFA200"/>
                </a:solidFill>
              </a:rPr>
              <a:t>Y</a:t>
            </a:r>
            <a:r>
              <a:rPr lang="en-US" altLang="ko-KR" dirty="0">
                <a:solidFill>
                  <a:schemeClr val="bg1"/>
                </a:solidFill>
              </a:rPr>
              <a:t>OU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331640" y="849673"/>
            <a:ext cx="298268" cy="199284"/>
            <a:chOff x="-1620688" y="2063274"/>
            <a:chExt cx="996901" cy="666065"/>
          </a:xfrm>
        </p:grpSpPr>
        <p:sp>
          <p:nvSpPr>
            <p:cNvPr id="5" name="직사각형 4"/>
            <p:cNvSpPr/>
            <p:nvPr/>
          </p:nvSpPr>
          <p:spPr>
            <a:xfrm>
              <a:off x="-1289496" y="2063274"/>
              <a:ext cx="331192" cy="33119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-1620688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-954979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/>
          <p:cNvSpPr txBox="1"/>
          <p:nvPr/>
        </p:nvSpPr>
        <p:spPr>
          <a:xfrm>
            <a:off x="5508104" y="1096987"/>
            <a:ext cx="3240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rgbClr val="FFA200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rgbClr val="FFA200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577368" y="716323"/>
            <a:ext cx="298268" cy="199284"/>
            <a:chOff x="-1620688" y="2063274"/>
            <a:chExt cx="996901" cy="666065"/>
          </a:xfrm>
        </p:grpSpPr>
        <p:sp>
          <p:nvSpPr>
            <p:cNvPr id="3" name="직사각형 2"/>
            <p:cNvSpPr/>
            <p:nvPr/>
          </p:nvSpPr>
          <p:spPr>
            <a:xfrm>
              <a:off x="-1289496" y="2063274"/>
              <a:ext cx="331192" cy="33119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-1620688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-954979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</p:grpSp>
      <p:sp>
        <p:nvSpPr>
          <p:cNvPr id="23" name="Text Box 5"/>
          <p:cNvSpPr txBox="1">
            <a:spLocks noChangeArrowheads="1"/>
          </p:cNvSpPr>
          <p:nvPr/>
        </p:nvSpPr>
        <p:spPr bwMode="auto">
          <a:xfrm>
            <a:off x="5410200" y="2286000"/>
            <a:ext cx="3429000" cy="4154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Relevance of the topic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 Description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 Objectives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Existing and Proposed System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Input/output and Modules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</a:rPr>
              <a:t>System Design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Arial" pitchFamily="34" charset="0"/>
              <a:buChar char="•"/>
            </a:pPr>
            <a:r>
              <a:rPr lang="en-US" i="0" dirty="0" err="1"/>
              <a:t>DeTaxing</a:t>
            </a:r>
            <a:r>
              <a:rPr lang="en-US" i="0" dirty="0"/>
              <a:t> is a Decentralized taxi experiencing using </a:t>
            </a:r>
            <a:r>
              <a:rPr lang="en-US" i="0" dirty="0" err="1"/>
              <a:t>blockchain</a:t>
            </a:r>
            <a:r>
              <a:rPr lang="en-US" i="0" dirty="0"/>
              <a:t> is a  Community-based Taxi Booking system built on </a:t>
            </a:r>
            <a:r>
              <a:rPr lang="en-US" i="0" dirty="0" err="1"/>
              <a:t>Blockchain</a:t>
            </a:r>
            <a:r>
              <a:rPr lang="en-US" i="0" dirty="0"/>
              <a:t> which allows drivers to</a:t>
            </a:r>
          </a:p>
          <a:p>
            <a:pPr lvl="0"/>
            <a:r>
              <a:rPr lang="en-US" i="0" dirty="0"/>
              <a:t>      rid  on various nearby ride requests with an optimal amount within the</a:t>
            </a:r>
          </a:p>
          <a:p>
            <a:pPr lvl="0"/>
            <a:r>
              <a:rPr lang="en-US" i="0" dirty="0"/>
              <a:t>       application recommended price range. </a:t>
            </a:r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It is focused on giving back their old fashioned independent taxi service </a:t>
            </a:r>
          </a:p>
          <a:p>
            <a:pPr lvl="0"/>
            <a:r>
              <a:rPr lang="en-US" i="0" dirty="0"/>
              <a:t>      along with the touch of the latest technology. </a:t>
            </a:r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The proposed system help the customers to book the vehicles or cab for</a:t>
            </a:r>
          </a:p>
          <a:p>
            <a:pPr lvl="0"/>
            <a:r>
              <a:rPr lang="en-US" i="0" dirty="0"/>
              <a:t>      travelling. </a:t>
            </a:r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It doesn’t have any third-party access, which makes the system</a:t>
            </a:r>
          </a:p>
          <a:p>
            <a:pPr lvl="0"/>
            <a:r>
              <a:rPr lang="en-US" i="0" dirty="0"/>
              <a:t>       transparent and reliable , also can directly contacted by the driver and</a:t>
            </a:r>
          </a:p>
          <a:p>
            <a:pPr lvl="0"/>
            <a:r>
              <a:rPr lang="en-US" i="0" dirty="0"/>
              <a:t>      customer.</a:t>
            </a:r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Implemented in </a:t>
            </a:r>
            <a:r>
              <a:rPr lang="en-US" i="0" dirty="0" err="1"/>
              <a:t>blockchain</a:t>
            </a:r>
            <a:r>
              <a:rPr lang="en-US" i="0" dirty="0"/>
              <a:t>, the features of it provides more secure to this application. No tampering can be done throughout the entire data process</a:t>
            </a:r>
          </a:p>
          <a:p>
            <a:pPr lvl="0"/>
            <a:r>
              <a:rPr lang="en-US" i="0" dirty="0"/>
              <a:t>       in the application</a:t>
            </a:r>
            <a:endParaRPr i="0"/>
          </a:p>
          <a:p>
            <a:pPr lvl="0"/>
            <a:endParaRPr lang="en-US" i="0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Description</a:t>
            </a:r>
            <a:endParaRPr lang="ko-KR" altLang="en-US" dirty="0"/>
          </a:p>
        </p:txBody>
      </p:sp>
      <p:grpSp>
        <p:nvGrpSpPr>
          <p:cNvPr id="4" name="그룹 3"/>
          <p:cNvGrpSpPr/>
          <p:nvPr/>
        </p:nvGrpSpPr>
        <p:grpSpPr>
          <a:xfrm rot="5400000">
            <a:off x="172376" y="385766"/>
            <a:ext cx="298268" cy="199284"/>
            <a:chOff x="-1620688" y="2063274"/>
            <a:chExt cx="996901" cy="666065"/>
          </a:xfrm>
        </p:grpSpPr>
        <p:sp>
          <p:nvSpPr>
            <p:cNvPr id="5" name="직사각형 4"/>
            <p:cNvSpPr/>
            <p:nvPr/>
          </p:nvSpPr>
          <p:spPr>
            <a:xfrm>
              <a:off x="-1289496" y="2063274"/>
              <a:ext cx="331192" cy="33119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-1620688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-954979" y="2398147"/>
              <a:ext cx="331192" cy="331192"/>
            </a:xfrm>
            <a:prstGeom prst="rect">
              <a:avLst/>
            </a:prstGeom>
            <a:solidFill>
              <a:srgbClr val="FFA2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Relavence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i="0" dirty="0"/>
              <a:t>Taxis play an important role as a transportation alternative in many cities.</a:t>
            </a:r>
          </a:p>
          <a:p>
            <a:r>
              <a:rPr lang="en-US" i="0" dirty="0"/>
              <a:t>      Many online taxi booking applications are available in our society but this we proposed as an overcome to it.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Implementing the oldest fashioned in newest technology like </a:t>
            </a:r>
            <a:r>
              <a:rPr lang="en-US" i="0" dirty="0" err="1"/>
              <a:t>blockchain</a:t>
            </a:r>
            <a:r>
              <a:rPr lang="en-US" i="0" dirty="0"/>
              <a:t>, A </a:t>
            </a:r>
            <a:r>
              <a:rPr lang="en-US" i="0" dirty="0" err="1"/>
              <a:t>blockchain</a:t>
            </a:r>
            <a:r>
              <a:rPr lang="en-US" i="0" dirty="0"/>
              <a:t> is a decentralized ledger of all transactions across a peer-to-</a:t>
            </a:r>
          </a:p>
          <a:p>
            <a:r>
              <a:rPr lang="en-US" i="0" dirty="0"/>
              <a:t>      peer network.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There is no brokerage fee is included in it, so it helps the driver and the</a:t>
            </a:r>
          </a:p>
          <a:p>
            <a:r>
              <a:rPr lang="en-US" i="0" dirty="0"/>
              <a:t>      user to get the benefits of it.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Enables more security features in it, so it makes feels more safer and comfortable to the users.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The aim of this project is to avoid the third party access.</a:t>
            </a:r>
          </a:p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 Its aims to feels more secure to users while they used to book a cab for travelling.</a:t>
            </a:r>
          </a:p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Its helps the users to get rid of paying excess amount for their needs.</a:t>
            </a:r>
            <a:endParaRPr lang="ko-KR" altLang="en-US" i="0" dirty="0">
              <a:latin typeface="Calibri" pitchFamily="34" charset="0"/>
              <a:cs typeface="Calibri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Its aims to provide a 24*7 service to the society.</a:t>
            </a:r>
          </a:p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Enabling an emergency alert system.</a:t>
            </a:r>
          </a:p>
          <a:p>
            <a:pPr>
              <a:buFont typeface="Arial" pitchFamily="34" charset="0"/>
              <a:buChar char="•"/>
            </a:pPr>
            <a:r>
              <a:rPr lang="en-US" altLang="ko-KR" i="0" dirty="0">
                <a:latin typeface="Calibri" pitchFamily="34" charset="0"/>
                <a:cs typeface="Calibri" pitchFamily="34" charset="0"/>
              </a:rPr>
              <a:t>Implementing a fare calculator.</a:t>
            </a:r>
            <a:endParaRPr lang="ko-KR" altLang="en-US" i="0" dirty="0"/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Objectives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i="0" dirty="0"/>
              <a:t>In this proposed system, we avoid the entire concept of third party.</a:t>
            </a:r>
          </a:p>
          <a:p>
            <a:r>
              <a:rPr lang="en-US" i="0" dirty="0"/>
              <a:t>      So there is no brokerage fees.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Data's are stored in database and personal data's are stored using</a:t>
            </a:r>
          </a:p>
          <a:p>
            <a:r>
              <a:rPr lang="en-US" i="0" dirty="0"/>
              <a:t>      </a:t>
            </a:r>
            <a:r>
              <a:rPr lang="en-US" i="0" dirty="0" err="1"/>
              <a:t>blockchain</a:t>
            </a:r>
            <a:r>
              <a:rPr lang="en-US" i="0" dirty="0"/>
              <a:t> technology provides more secure to data without any loss.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 implementing </a:t>
            </a:r>
            <a:r>
              <a:rPr lang="en-US" altLang="ko-KR" i="0" dirty="0">
                <a:latin typeface="Calibri" pitchFamily="34" charset="0"/>
                <a:cs typeface="Calibri" pitchFamily="34" charset="0"/>
              </a:rPr>
              <a:t> a fare calculator,  we can avoid the arguments between the driver and passenger after the travel </a:t>
            </a:r>
            <a:r>
              <a:rPr lang="en-US" altLang="ko-KR" i="0" dirty="0"/>
              <a:t>regarding the fare and users can only pay the actual cost.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It  provide a emergency alert by sending a mail with current location.</a:t>
            </a:r>
            <a:endParaRPr i="0"/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All the money transfer will be performed using Ether in </a:t>
            </a:r>
            <a:r>
              <a:rPr lang="en-US" i="0" dirty="0" err="1"/>
              <a:t>Ethereum</a:t>
            </a:r>
            <a:endParaRPr lang="en-US" i="0" dirty="0"/>
          </a:p>
          <a:p>
            <a:pPr lvl="0">
              <a:buFont typeface="Arial" pitchFamily="34" charset="0"/>
              <a:buChar char="•"/>
            </a:pPr>
            <a:r>
              <a:rPr lang="en-US" i="0" dirty="0"/>
              <a:t>A smart contract will be created to track and view money transfer using</a:t>
            </a:r>
          </a:p>
          <a:p>
            <a:pPr lvl="0"/>
            <a:r>
              <a:rPr lang="en-US" i="0" dirty="0"/>
              <a:t>      solidity </a:t>
            </a:r>
          </a:p>
          <a:p>
            <a:endParaRPr lang="en-US" i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i="0" dirty="0"/>
              <a:t>Cab booking application is already existed like uber,ola etc. Those are </a:t>
            </a:r>
          </a:p>
          <a:p>
            <a:r>
              <a:rPr lang="en-US" i="0" dirty="0"/>
              <a:t>       controlled by third parties.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Taxi-hailing companies like Ola and </a:t>
            </a:r>
            <a:r>
              <a:rPr lang="en-US" i="0" dirty="0" err="1"/>
              <a:t>Uber</a:t>
            </a:r>
            <a:r>
              <a:rPr lang="en-US" i="0" dirty="0"/>
              <a:t> have less influence on Autos and taxis in the rural and semi-urban which leads to unconditional pricing of </a:t>
            </a:r>
          </a:p>
          <a:p>
            <a:r>
              <a:rPr lang="en-US" i="0" dirty="0"/>
              <a:t>      rides and many Rider/Customer – related problems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It does not provide the mode payment through cash.  If the payment is online ,it direct towards  the third party and only a less percentage is given to the drivers.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The user need to pay more than 50% as brokerage fees.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The data transfer using this application can be tampered.</a:t>
            </a:r>
          </a:p>
          <a:p>
            <a:pPr>
              <a:buFont typeface="Arial" pitchFamily="34" charset="0"/>
              <a:buChar char="•"/>
            </a:pPr>
            <a:r>
              <a:rPr lang="en-US" i="0" dirty="0"/>
              <a:t>There is no tracking for the payments to ensure its credited or not.</a:t>
            </a:r>
          </a:p>
          <a:p>
            <a:pPr>
              <a:buFont typeface="Arial" pitchFamily="34" charset="0"/>
              <a:buChar char="•"/>
            </a:pPr>
            <a:endParaRPr lang="en-US" i="0" dirty="0"/>
          </a:p>
          <a:p>
            <a:pPr>
              <a:buFont typeface="Arial" pitchFamily="34" charset="0"/>
              <a:buChar char="•"/>
            </a:pPr>
            <a:endParaRPr lang="en-US" i="0" dirty="0"/>
          </a:p>
          <a:p>
            <a:endParaRPr lang="en-US" sz="3600" b="1" i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Input/Output and Modules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342900" lvl="0" indent="-342900">
              <a:buFont typeface="Wingdings" panose="05000000000000000000" pitchFamily="2" charset="2"/>
              <a:buChar char=""/>
              <a:tabLst>
                <a:tab pos="266700" algn="l"/>
              </a:tabLst>
            </a:pPr>
            <a:r>
              <a:rPr lang="en-US" sz="3300" b="1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Taxi booking</a:t>
            </a:r>
            <a:endParaRPr lang="en-IN" sz="3300" b="1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Check location of all taxis from database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Get nearest taxi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Choose destination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Sent request to taxi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Calculate fair and show to user 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 When taxi accept request create a add this to smart contract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IN" sz="3300" b="1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"/>
              <a:tabLst>
                <a:tab pos="266700" algn="l"/>
              </a:tabLst>
            </a:pPr>
            <a:r>
              <a:rPr lang="en-US" sz="3300" b="1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Trip</a:t>
            </a:r>
            <a:endParaRPr lang="en-IN" sz="3300" b="1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User update status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Get continues location using GPS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If emergency button clicked sent location to mentioned mail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 When reaching the destination check contract and confirm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>
              <a:buFont typeface="Wingdings" panose="05000000000000000000" pitchFamily="2" charset="2"/>
              <a:buChar char=""/>
              <a:tabLst>
                <a:tab pos="266700" algn="l"/>
              </a:tabLst>
            </a:pPr>
            <a:r>
              <a:rPr lang="en-US" sz="3300" b="1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Payment</a:t>
            </a:r>
            <a:endParaRPr lang="en-IN" sz="3300" b="1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User pay using ether with private key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 Driver updates payment status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        Add information to contract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3300" i="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IN" sz="3300" i="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6908"/>
          </a:xfrm>
        </p:spPr>
        <p:txBody>
          <a:bodyPr/>
          <a:lstStyle/>
          <a:p>
            <a:r>
              <a:rPr lang="en-US" dirty="0"/>
              <a:t>System design</a:t>
            </a:r>
          </a:p>
        </p:txBody>
      </p:sp>
      <p:pic>
        <p:nvPicPr>
          <p:cNvPr id="1028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57200" y="2068048"/>
            <a:ext cx="8540806" cy="3646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2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24373</TotalTime>
  <Words>704</Words>
  <Application>Microsoft Office PowerPoint</Application>
  <PresentationFormat>On-screen Show (4:3)</PresentationFormat>
  <Paragraphs>99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굴림체</vt:lpstr>
      <vt:lpstr>맑은 고딕</vt:lpstr>
      <vt:lpstr>Calibri</vt:lpstr>
      <vt:lpstr>Arial Unicode MS</vt:lpstr>
      <vt:lpstr>Noto Sans</vt:lpstr>
      <vt:lpstr>Calibri Light</vt:lpstr>
      <vt:lpstr>Arial</vt:lpstr>
      <vt:lpstr>Wingdings</vt:lpstr>
      <vt:lpstr>Office 테마</vt:lpstr>
      <vt:lpstr>DETAXING</vt:lpstr>
      <vt:lpstr>PowerPoint Presentation</vt:lpstr>
      <vt:lpstr>Description</vt:lpstr>
      <vt:lpstr>Relavence</vt:lpstr>
      <vt:lpstr>Objectives</vt:lpstr>
      <vt:lpstr>Proposed System</vt:lpstr>
      <vt:lpstr>Existing System</vt:lpstr>
      <vt:lpstr>Input/Output and Modules</vt:lpstr>
      <vt:lpstr>System design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Hp Pavilion</cp:lastModifiedBy>
  <cp:revision>17</cp:revision>
  <dcterms:created xsi:type="dcterms:W3CDTF">2010-02-01T08:03:16Z</dcterms:created>
  <dcterms:modified xsi:type="dcterms:W3CDTF">2022-06-15T15:59:18Z</dcterms:modified>
  <cp:category>www.slidemembers.com</cp:category>
</cp:coreProperties>
</file>

<file path=docProps/thumbnail.jpeg>
</file>